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2" r:id="rId19"/>
    <p:sldId id="273"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90CE694F-03E1-4554-83E8-C0FF90718271}" type="datetimeFigureOut">
              <a:rPr lang="pt-BR" smtClean="0"/>
              <a:t>17/03/2021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3966701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90CE694F-03E1-4554-83E8-C0FF90718271}" type="datetimeFigureOut">
              <a:rPr lang="pt-BR" smtClean="0"/>
              <a:t>17/03/2021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1233403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90CE694F-03E1-4554-83E8-C0FF90718271}" type="datetimeFigureOut">
              <a:rPr lang="pt-BR" smtClean="0"/>
              <a:t>17/03/2021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21495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90CE694F-03E1-4554-83E8-C0FF90718271}" type="datetimeFigureOut">
              <a:rPr lang="pt-BR" smtClean="0"/>
              <a:t>17/03/2021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1902867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90CE694F-03E1-4554-83E8-C0FF90718271}" type="datetimeFigureOut">
              <a:rPr lang="pt-BR" smtClean="0"/>
              <a:t>17/03/2021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106249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90CE694F-03E1-4554-83E8-C0FF90718271}" type="datetimeFigureOut">
              <a:rPr lang="pt-BR" smtClean="0"/>
              <a:t>17/03/2021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3725842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90CE694F-03E1-4554-83E8-C0FF90718271}" type="datetimeFigureOut">
              <a:rPr lang="pt-BR" smtClean="0"/>
              <a:t>17/03/2021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269668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90CE694F-03E1-4554-83E8-C0FF90718271}" type="datetimeFigureOut">
              <a:rPr lang="pt-BR" smtClean="0"/>
              <a:t>17/03/2021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155050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0CE694F-03E1-4554-83E8-C0FF90718271}" type="datetimeFigureOut">
              <a:rPr lang="pt-BR" smtClean="0"/>
              <a:t>17/03/2021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2927596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90CE694F-03E1-4554-83E8-C0FF90718271}" type="datetimeFigureOut">
              <a:rPr lang="pt-BR" smtClean="0"/>
              <a:t>17/03/2021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2822084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90CE694F-03E1-4554-83E8-C0FF90718271}" type="datetimeFigureOut">
              <a:rPr lang="pt-BR" smtClean="0"/>
              <a:t>17/03/2021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08ECE15-34EF-41D8-B9F4-2BD4AF32C119}" type="slidenum">
              <a:rPr lang="pt-BR" smtClean="0"/>
              <a:t>‹nº›</a:t>
            </a:fld>
            <a:endParaRPr lang="pt-BR"/>
          </a:p>
        </p:txBody>
      </p:sp>
    </p:spTree>
    <p:extLst>
      <p:ext uri="{BB962C8B-B14F-4D97-AF65-F5344CB8AC3E}">
        <p14:creationId xmlns:p14="http://schemas.microsoft.com/office/powerpoint/2010/main" val="256211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CE694F-03E1-4554-83E8-C0FF90718271}" type="datetimeFigureOut">
              <a:rPr lang="pt-BR" smtClean="0"/>
              <a:t>17/03/2021</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ECE15-34EF-41D8-B9F4-2BD4AF32C119}" type="slidenum">
              <a:rPr lang="pt-BR" smtClean="0"/>
              <a:t>‹nº›</a:t>
            </a:fld>
            <a:endParaRPr lang="pt-BR"/>
          </a:p>
        </p:txBody>
      </p:sp>
    </p:spTree>
    <p:extLst>
      <p:ext uri="{BB962C8B-B14F-4D97-AF65-F5344CB8AC3E}">
        <p14:creationId xmlns:p14="http://schemas.microsoft.com/office/powerpoint/2010/main" val="750977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mr45_Yu2xo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sz="5900" b="1" dirty="0" smtClean="0"/>
              <a:t>Características da Vida</a:t>
            </a:r>
            <a:endParaRPr lang="pt-BR" sz="5900" b="1" dirty="0"/>
          </a:p>
        </p:txBody>
      </p:sp>
      <p:sp>
        <p:nvSpPr>
          <p:cNvPr id="3" name="Subtítulo 2"/>
          <p:cNvSpPr>
            <a:spLocks noGrp="1"/>
          </p:cNvSpPr>
          <p:nvPr>
            <p:ph type="subTitle" idx="1"/>
          </p:nvPr>
        </p:nvSpPr>
        <p:spPr/>
        <p:txBody>
          <a:bodyPr/>
          <a:lstStyle/>
          <a:p>
            <a:r>
              <a:rPr lang="pt-BR" b="1" dirty="0" smtClean="0"/>
              <a:t>Capítulo 1 </a:t>
            </a:r>
            <a:endParaRPr lang="pt-BR" b="1" dirty="0"/>
          </a:p>
        </p:txBody>
      </p:sp>
    </p:spTree>
    <p:extLst>
      <p:ext uri="{BB962C8B-B14F-4D97-AF65-F5344CB8AC3E}">
        <p14:creationId xmlns:p14="http://schemas.microsoft.com/office/powerpoint/2010/main" val="384786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Exemplo de catabolismo e anabolismo</a:t>
            </a:r>
            <a:endParaRPr lang="pt-BR" b="1" dirty="0"/>
          </a:p>
        </p:txBody>
      </p:sp>
      <p:pic>
        <p:nvPicPr>
          <p:cNvPr id="4" name="Espaço Reservado para Conteúdo 3"/>
          <p:cNvPicPr>
            <a:picLocks noGrp="1" noChangeAspect="1"/>
          </p:cNvPicPr>
          <p:nvPr>
            <p:ph idx="1"/>
          </p:nvPr>
        </p:nvPicPr>
        <p:blipFill>
          <a:blip r:embed="rId2"/>
          <a:stretch>
            <a:fillRect/>
          </a:stretch>
        </p:blipFill>
        <p:spPr>
          <a:xfrm>
            <a:off x="2020388" y="1508298"/>
            <a:ext cx="8151223" cy="4787999"/>
          </a:xfrm>
          <a:prstGeom prst="rect">
            <a:avLst/>
          </a:prstGeom>
        </p:spPr>
      </p:pic>
    </p:spTree>
    <p:extLst>
      <p:ext uri="{BB962C8B-B14F-4D97-AF65-F5344CB8AC3E}">
        <p14:creationId xmlns:p14="http://schemas.microsoft.com/office/powerpoint/2010/main" val="1059398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Nutrição e Energia</a:t>
            </a:r>
            <a:r>
              <a:rPr lang="pt-BR" dirty="0"/>
              <a:t/>
            </a:r>
            <a:br>
              <a:rPr lang="pt-BR" dirty="0"/>
            </a:br>
            <a:endParaRPr lang="pt-BR" dirty="0"/>
          </a:p>
        </p:txBody>
      </p:sp>
      <p:sp>
        <p:nvSpPr>
          <p:cNvPr id="3" name="Espaço Reservado para Conteúdo 2"/>
          <p:cNvSpPr>
            <a:spLocks noGrp="1"/>
          </p:cNvSpPr>
          <p:nvPr>
            <p:ph idx="1"/>
          </p:nvPr>
        </p:nvSpPr>
        <p:spPr>
          <a:xfrm>
            <a:off x="838200" y="1027905"/>
            <a:ext cx="10515600" cy="5203077"/>
          </a:xfrm>
        </p:spPr>
        <p:txBody>
          <a:bodyPr>
            <a:normAutofit lnSpcReduction="10000"/>
          </a:bodyPr>
          <a:lstStyle/>
          <a:p>
            <a:pPr algn="just"/>
            <a:r>
              <a:rPr lang="pt-BR" dirty="0"/>
              <a:t>Os organismos vivos necessitam de energia para a realização de suas atividades, e essa energia é conseguida pela nutrição. </a:t>
            </a:r>
            <a:endParaRPr lang="pt-BR" dirty="0" smtClean="0"/>
          </a:p>
          <a:p>
            <a:pPr algn="just"/>
            <a:r>
              <a:rPr lang="pt-BR" dirty="0"/>
              <a:t>P</a:t>
            </a:r>
            <a:r>
              <a:rPr lang="pt-BR" dirty="0" smtClean="0"/>
              <a:t>odem </a:t>
            </a:r>
            <a:r>
              <a:rPr lang="pt-BR" dirty="0"/>
              <a:t>ser divididos, a partir do critério de nutrição, em </a:t>
            </a:r>
            <a:r>
              <a:rPr lang="pt-BR" b="1" dirty="0"/>
              <a:t>autotróficos e heterotróficos</a:t>
            </a:r>
            <a:r>
              <a:rPr lang="pt-BR" dirty="0"/>
              <a:t>. </a:t>
            </a:r>
            <a:endParaRPr lang="pt-BR" dirty="0" smtClean="0"/>
          </a:p>
          <a:p>
            <a:pPr algn="just"/>
            <a:r>
              <a:rPr lang="pt-BR" dirty="0" smtClean="0"/>
              <a:t>Os </a:t>
            </a:r>
            <a:r>
              <a:rPr lang="pt-BR" dirty="0"/>
              <a:t>autotróficos obtêm energia por meio de processos como a </a:t>
            </a:r>
            <a:r>
              <a:rPr lang="pt-BR" dirty="0" smtClean="0"/>
              <a:t>fotossíntese.</a:t>
            </a:r>
          </a:p>
          <a:p>
            <a:pPr algn="just"/>
            <a:r>
              <a:rPr lang="pt-BR" dirty="0" smtClean="0"/>
              <a:t>Os heterotróficos </a:t>
            </a:r>
            <a:r>
              <a:rPr lang="pt-BR" dirty="0"/>
              <a:t>obtêm energia a partir da quebra de produtos provenientes de outros seres vivos. </a:t>
            </a:r>
            <a:endParaRPr lang="pt-BR" dirty="0" smtClean="0"/>
          </a:p>
          <a:p>
            <a:pPr algn="just"/>
            <a:r>
              <a:rPr lang="pt-BR" dirty="0" smtClean="0"/>
              <a:t>De </a:t>
            </a:r>
            <a:r>
              <a:rPr lang="pt-BR" dirty="0"/>
              <a:t>uma maneira simplificada, podemos dizer que os</a:t>
            </a:r>
            <a:r>
              <a:rPr lang="pt-BR" b="1" dirty="0"/>
              <a:t> seres autotróficos são capazes de produzir seu próprio alimento, e os heterotróficos, não.</a:t>
            </a:r>
            <a:endParaRPr lang="pt-BR" dirty="0"/>
          </a:p>
          <a:p>
            <a:pPr algn="just"/>
            <a:r>
              <a:rPr lang="pt-BR" dirty="0"/>
              <a:t>Após a nutrição, os organismos realizam reações químicas para que a energia seja obtida e utilizada </a:t>
            </a:r>
            <a:r>
              <a:rPr lang="pt-BR" dirty="0" smtClean="0"/>
              <a:t>posteriormente (</a:t>
            </a:r>
            <a:r>
              <a:rPr lang="pt-BR" b="1" dirty="0" smtClean="0"/>
              <a:t>respiração celular).</a:t>
            </a:r>
            <a:endParaRPr lang="pt-BR" dirty="0"/>
          </a:p>
          <a:p>
            <a:pPr marL="0" indent="0">
              <a:buNone/>
            </a:pPr>
            <a:endParaRPr lang="pt-BR" dirty="0"/>
          </a:p>
          <a:p>
            <a:endParaRPr lang="pt-BR" dirty="0"/>
          </a:p>
        </p:txBody>
      </p:sp>
    </p:spTree>
    <p:extLst>
      <p:ext uri="{BB962C8B-B14F-4D97-AF65-F5344CB8AC3E}">
        <p14:creationId xmlns:p14="http://schemas.microsoft.com/office/powerpoint/2010/main" val="1044502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141910" y="1097280"/>
            <a:ext cx="4816487" cy="3210991"/>
          </a:xfrm>
          <a:prstGeom prst="rect">
            <a:avLst/>
          </a:prstGeom>
        </p:spPr>
      </p:pic>
      <p:pic>
        <p:nvPicPr>
          <p:cNvPr id="5" name="Imagem 4"/>
          <p:cNvPicPr>
            <a:picLocks noChangeAspect="1"/>
          </p:cNvPicPr>
          <p:nvPr/>
        </p:nvPicPr>
        <p:blipFill>
          <a:blip r:embed="rId3"/>
          <a:stretch>
            <a:fillRect/>
          </a:stretch>
        </p:blipFill>
        <p:spPr>
          <a:xfrm>
            <a:off x="6315866" y="1097280"/>
            <a:ext cx="4821308" cy="3210991"/>
          </a:xfrm>
          <a:prstGeom prst="rect">
            <a:avLst/>
          </a:prstGeom>
        </p:spPr>
      </p:pic>
      <p:sp>
        <p:nvSpPr>
          <p:cNvPr id="6" name="Retângulo 5"/>
          <p:cNvSpPr/>
          <p:nvPr/>
        </p:nvSpPr>
        <p:spPr>
          <a:xfrm>
            <a:off x="1141910" y="4454435"/>
            <a:ext cx="4816487" cy="84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As plantas são organismos autotróficos, ou seja, capazes de produzir seu alimento</a:t>
            </a:r>
          </a:p>
        </p:txBody>
      </p:sp>
      <p:sp>
        <p:nvSpPr>
          <p:cNvPr id="7" name="Retângulo 6"/>
          <p:cNvSpPr/>
          <p:nvPr/>
        </p:nvSpPr>
        <p:spPr>
          <a:xfrm>
            <a:off x="6315866" y="4465026"/>
            <a:ext cx="4821308" cy="849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O leão é um organismo heterotrófico, ou seja, não produz seu próprio alimento</a:t>
            </a:r>
          </a:p>
        </p:txBody>
      </p:sp>
    </p:spTree>
    <p:extLst>
      <p:ext uri="{BB962C8B-B14F-4D97-AF65-F5344CB8AC3E}">
        <p14:creationId xmlns:p14="http://schemas.microsoft.com/office/powerpoint/2010/main" val="3140893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pt-BR" b="1" dirty="0" smtClean="0"/>
              <a:t/>
            </a:r>
            <a:br>
              <a:rPr lang="pt-BR" b="1" dirty="0" smtClean="0"/>
            </a:br>
            <a:r>
              <a:rPr lang="pt-BR" sz="4900" b="1" dirty="0" smtClean="0"/>
              <a:t>Reprodução</a:t>
            </a:r>
            <a:r>
              <a:rPr lang="pt-BR" dirty="0"/>
              <a:t/>
            </a:r>
            <a:br>
              <a:rPr lang="pt-BR" dirty="0"/>
            </a:br>
            <a:endParaRPr lang="pt-BR" dirty="0"/>
          </a:p>
        </p:txBody>
      </p:sp>
      <p:sp>
        <p:nvSpPr>
          <p:cNvPr id="3" name="Espaço Reservado para Conteúdo 2"/>
          <p:cNvSpPr>
            <a:spLocks noGrp="1"/>
          </p:cNvSpPr>
          <p:nvPr>
            <p:ph idx="1"/>
          </p:nvPr>
        </p:nvSpPr>
        <p:spPr>
          <a:xfrm>
            <a:off x="838200" y="1760063"/>
            <a:ext cx="10515600" cy="4351338"/>
          </a:xfrm>
        </p:spPr>
        <p:txBody>
          <a:bodyPr/>
          <a:lstStyle/>
          <a:p>
            <a:r>
              <a:rPr lang="pt-BR" dirty="0"/>
              <a:t>Os seres vivos são capazes de reproduzir-se, ou seja, produzir descendentes. </a:t>
            </a:r>
            <a:endParaRPr lang="pt-BR" dirty="0" smtClean="0"/>
          </a:p>
          <a:p>
            <a:r>
              <a:rPr lang="pt-BR" b="1" dirty="0" smtClean="0"/>
              <a:t>A </a:t>
            </a:r>
            <a:r>
              <a:rPr lang="pt-BR" b="1" dirty="0"/>
              <a:t>reprodução pode ocorrer de forma sexuada ou de maneira assexuada.</a:t>
            </a:r>
            <a:r>
              <a:rPr lang="pt-BR" dirty="0"/>
              <a:t> </a:t>
            </a:r>
            <a:endParaRPr lang="pt-BR" dirty="0" smtClean="0"/>
          </a:p>
          <a:p>
            <a:r>
              <a:rPr lang="pt-BR" dirty="0" smtClean="0"/>
              <a:t>Na </a:t>
            </a:r>
            <a:r>
              <a:rPr lang="pt-BR" dirty="0"/>
              <a:t>forma sexuada, ocorre o envolvimento de gametas; na assexuada, </a:t>
            </a:r>
            <a:r>
              <a:rPr lang="pt-BR" dirty="0" smtClean="0"/>
              <a:t>não.</a:t>
            </a:r>
            <a:endParaRPr lang="pt-BR" dirty="0"/>
          </a:p>
        </p:txBody>
      </p:sp>
    </p:spTree>
    <p:extLst>
      <p:ext uri="{BB962C8B-B14F-4D97-AF65-F5344CB8AC3E}">
        <p14:creationId xmlns:p14="http://schemas.microsoft.com/office/powerpoint/2010/main" val="25887741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686916" y="169817"/>
            <a:ext cx="5530360" cy="3684332"/>
          </a:xfrm>
          <a:prstGeom prst="rect">
            <a:avLst/>
          </a:prstGeom>
        </p:spPr>
      </p:pic>
      <p:sp>
        <p:nvSpPr>
          <p:cNvPr id="5" name="Retângulo 4"/>
          <p:cNvSpPr/>
          <p:nvPr/>
        </p:nvSpPr>
        <p:spPr>
          <a:xfrm>
            <a:off x="6544492" y="842857"/>
            <a:ext cx="4754880" cy="2338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2400" b="1" dirty="0" smtClean="0">
                <a:solidFill>
                  <a:schemeClr val="tx1"/>
                </a:solidFill>
              </a:rPr>
              <a:t>A divisão </a:t>
            </a:r>
            <a:r>
              <a:rPr lang="pt-BR" sz="2400" b="1" dirty="0">
                <a:solidFill>
                  <a:schemeClr val="tx1"/>
                </a:solidFill>
              </a:rPr>
              <a:t>binária, um tipo de reprodução </a:t>
            </a:r>
            <a:r>
              <a:rPr lang="pt-BR" sz="2400" b="1" dirty="0" smtClean="0">
                <a:solidFill>
                  <a:schemeClr val="tx1"/>
                </a:solidFill>
              </a:rPr>
              <a:t>assexuada em </a:t>
            </a:r>
            <a:r>
              <a:rPr lang="pt-BR" sz="2400" b="1" dirty="0">
                <a:solidFill>
                  <a:schemeClr val="tx1"/>
                </a:solidFill>
              </a:rPr>
              <a:t>que um indivíduo se divide ao meio, dando origem a dois.</a:t>
            </a:r>
          </a:p>
        </p:txBody>
      </p:sp>
      <p:pic>
        <p:nvPicPr>
          <p:cNvPr id="6" name="Imagem 5"/>
          <p:cNvPicPr>
            <a:picLocks noChangeAspect="1"/>
          </p:cNvPicPr>
          <p:nvPr/>
        </p:nvPicPr>
        <p:blipFill>
          <a:blip r:embed="rId3"/>
          <a:stretch>
            <a:fillRect/>
          </a:stretch>
        </p:blipFill>
        <p:spPr>
          <a:xfrm>
            <a:off x="1205592" y="3854150"/>
            <a:ext cx="4738007" cy="2707150"/>
          </a:xfrm>
          <a:prstGeom prst="rect">
            <a:avLst/>
          </a:prstGeom>
        </p:spPr>
      </p:pic>
      <p:sp>
        <p:nvSpPr>
          <p:cNvPr id="7" name="Retângulo 6"/>
          <p:cNvSpPr/>
          <p:nvPr/>
        </p:nvSpPr>
        <p:spPr>
          <a:xfrm>
            <a:off x="6544492" y="3854148"/>
            <a:ext cx="4754880" cy="2707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2400" b="1" dirty="0">
                <a:solidFill>
                  <a:schemeClr val="tx1"/>
                </a:solidFill>
              </a:rPr>
              <a:t>Por esse processo, chamado de fecundação ou fertilização, os gametas (células haploides), de uma mesma espécie se fundem para originar uma célula diploide, denominada zigoto (célula ovo)</a:t>
            </a:r>
          </a:p>
        </p:txBody>
      </p:sp>
    </p:spTree>
    <p:extLst>
      <p:ext uri="{BB962C8B-B14F-4D97-AF65-F5344CB8AC3E}">
        <p14:creationId xmlns:p14="http://schemas.microsoft.com/office/powerpoint/2010/main" val="2323523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Capacidade de responder a estímulos</a:t>
            </a:r>
            <a:r>
              <a:rPr lang="pt-BR" dirty="0"/>
              <a:t/>
            </a:r>
            <a:br>
              <a:rPr lang="pt-BR" dirty="0"/>
            </a:br>
            <a:endParaRPr lang="pt-BR" dirty="0"/>
          </a:p>
        </p:txBody>
      </p:sp>
      <p:sp>
        <p:nvSpPr>
          <p:cNvPr id="3" name="Espaço Reservado para Conteúdo 2"/>
          <p:cNvSpPr>
            <a:spLocks noGrp="1"/>
          </p:cNvSpPr>
          <p:nvPr>
            <p:ph idx="1"/>
          </p:nvPr>
        </p:nvSpPr>
        <p:spPr>
          <a:xfrm>
            <a:off x="838200" y="1211671"/>
            <a:ext cx="10515600" cy="4351338"/>
          </a:xfrm>
        </p:spPr>
        <p:txBody>
          <a:bodyPr/>
          <a:lstStyle/>
          <a:p>
            <a:pPr algn="just"/>
            <a:r>
              <a:rPr lang="pt-BR" dirty="0"/>
              <a:t>Os seres vivos são capazes de responder a estímulos do meio ambiente, uma propriedade conhecida como </a:t>
            </a:r>
            <a:r>
              <a:rPr lang="pt-BR" b="1" dirty="0"/>
              <a:t>irritabilidade.</a:t>
            </a:r>
            <a:r>
              <a:rPr lang="pt-BR" dirty="0"/>
              <a:t> </a:t>
            </a:r>
            <a:endParaRPr lang="pt-BR" dirty="0" smtClean="0"/>
          </a:p>
          <a:p>
            <a:pPr algn="just"/>
            <a:r>
              <a:rPr lang="pt-BR" dirty="0" smtClean="0"/>
              <a:t>Como </a:t>
            </a:r>
            <a:r>
              <a:rPr lang="pt-BR" dirty="0"/>
              <a:t>exemplo, podemos citar o fechamento dos folíolos da planta sensitiva ao toque ou ainda a fuga de um animal diante de um perigo iminente.</a:t>
            </a:r>
          </a:p>
        </p:txBody>
      </p:sp>
      <p:pic>
        <p:nvPicPr>
          <p:cNvPr id="4" name="Imagem 3"/>
          <p:cNvPicPr>
            <a:picLocks noChangeAspect="1"/>
          </p:cNvPicPr>
          <p:nvPr/>
        </p:nvPicPr>
        <p:blipFill>
          <a:blip r:embed="rId2"/>
          <a:stretch>
            <a:fillRect/>
          </a:stretch>
        </p:blipFill>
        <p:spPr>
          <a:xfrm>
            <a:off x="1193659" y="3460440"/>
            <a:ext cx="3985641" cy="2109284"/>
          </a:xfrm>
          <a:prstGeom prst="rect">
            <a:avLst/>
          </a:prstGeom>
        </p:spPr>
      </p:pic>
      <p:pic>
        <p:nvPicPr>
          <p:cNvPr id="5" name="Imagem 4"/>
          <p:cNvPicPr>
            <a:picLocks noChangeAspect="1"/>
          </p:cNvPicPr>
          <p:nvPr/>
        </p:nvPicPr>
        <p:blipFill>
          <a:blip r:embed="rId3"/>
          <a:stretch>
            <a:fillRect/>
          </a:stretch>
        </p:blipFill>
        <p:spPr>
          <a:xfrm>
            <a:off x="5534758" y="3182800"/>
            <a:ext cx="5819042" cy="3069545"/>
          </a:xfrm>
          <a:prstGeom prst="rect">
            <a:avLst/>
          </a:prstGeom>
        </p:spPr>
      </p:pic>
      <p:sp>
        <p:nvSpPr>
          <p:cNvPr id="6" name="Retângulo 5"/>
          <p:cNvSpPr/>
          <p:nvPr/>
        </p:nvSpPr>
        <p:spPr>
          <a:xfrm>
            <a:off x="1193658" y="5674926"/>
            <a:ext cx="3985641" cy="57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Dormideira </a:t>
            </a:r>
            <a:r>
              <a:rPr lang="pt-BR" b="1" dirty="0">
                <a:solidFill>
                  <a:schemeClr val="tx1"/>
                </a:solidFill>
              </a:rPr>
              <a:t>(</a:t>
            </a:r>
            <a:r>
              <a:rPr lang="pt-BR" b="1" i="1" dirty="0">
                <a:solidFill>
                  <a:schemeClr val="tx1"/>
                </a:solidFill>
              </a:rPr>
              <a:t>Mimosa pudica</a:t>
            </a:r>
            <a:r>
              <a:rPr lang="pt-BR" b="1" dirty="0">
                <a:solidFill>
                  <a:schemeClr val="tx1"/>
                </a:solidFill>
              </a:rPr>
              <a:t>)</a:t>
            </a:r>
          </a:p>
        </p:txBody>
      </p:sp>
    </p:spTree>
    <p:extLst>
      <p:ext uri="{BB962C8B-B14F-4D97-AF65-F5344CB8AC3E}">
        <p14:creationId xmlns:p14="http://schemas.microsoft.com/office/powerpoint/2010/main" val="3157723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Evolução</a:t>
            </a:r>
            <a:r>
              <a:rPr lang="pt-BR" dirty="0"/>
              <a:t/>
            </a:r>
            <a:br>
              <a:rPr lang="pt-BR" dirty="0"/>
            </a:br>
            <a:endParaRPr lang="pt-BR" dirty="0"/>
          </a:p>
        </p:txBody>
      </p:sp>
      <p:sp>
        <p:nvSpPr>
          <p:cNvPr id="3" name="Espaço Reservado para Conteúdo 2"/>
          <p:cNvSpPr>
            <a:spLocks noGrp="1"/>
          </p:cNvSpPr>
          <p:nvPr>
            <p:ph idx="1"/>
          </p:nvPr>
        </p:nvSpPr>
        <p:spPr>
          <a:xfrm>
            <a:off x="838200" y="1214846"/>
            <a:ext cx="5771606" cy="4962117"/>
          </a:xfrm>
        </p:spPr>
        <p:txBody>
          <a:bodyPr/>
          <a:lstStyle/>
          <a:p>
            <a:pPr algn="just"/>
            <a:r>
              <a:rPr lang="pt-BR" b="1" dirty="0"/>
              <a:t>Todos os seres vivos estão sujeitos aos processos evolutivos, </a:t>
            </a:r>
            <a:r>
              <a:rPr lang="pt-BR" dirty="0"/>
              <a:t>ou seja, sofrem modificações ao longo do tempo. </a:t>
            </a:r>
            <a:endParaRPr lang="pt-BR" dirty="0" smtClean="0"/>
          </a:p>
          <a:p>
            <a:pPr algn="just"/>
            <a:r>
              <a:rPr lang="pt-BR" dirty="0" smtClean="0"/>
              <a:t>Um </a:t>
            </a:r>
            <a:r>
              <a:rPr lang="pt-BR" dirty="0"/>
              <a:t>dos fatores que causam a evolução é o surgimento de </a:t>
            </a:r>
            <a:r>
              <a:rPr lang="pt-BR" b="1" dirty="0"/>
              <a:t>mutações, </a:t>
            </a:r>
            <a:r>
              <a:rPr lang="pt-BR" dirty="0"/>
              <a:t>modificações que ocorrem na molécula de DNA e levam ao surgimento de novas características em um organismo</a:t>
            </a:r>
            <a:r>
              <a:rPr lang="pt-BR" dirty="0" smtClean="0"/>
              <a:t>.</a:t>
            </a:r>
          </a:p>
          <a:p>
            <a:pPr algn="just"/>
            <a:r>
              <a:rPr lang="pt-BR" dirty="0" smtClean="0"/>
              <a:t> </a:t>
            </a:r>
            <a:r>
              <a:rPr lang="pt-BR" dirty="0"/>
              <a:t>Essas modificações podem ser transmitidas aos descendentes.</a:t>
            </a:r>
          </a:p>
        </p:txBody>
      </p:sp>
      <p:pic>
        <p:nvPicPr>
          <p:cNvPr id="4" name="Imagem 3"/>
          <p:cNvPicPr>
            <a:picLocks noChangeAspect="1"/>
          </p:cNvPicPr>
          <p:nvPr/>
        </p:nvPicPr>
        <p:blipFill>
          <a:blip r:embed="rId2"/>
          <a:stretch>
            <a:fillRect/>
          </a:stretch>
        </p:blipFill>
        <p:spPr>
          <a:xfrm>
            <a:off x="6790050" y="1507875"/>
            <a:ext cx="4757516" cy="4376057"/>
          </a:xfrm>
          <a:prstGeom prst="rect">
            <a:avLst/>
          </a:prstGeom>
        </p:spPr>
      </p:pic>
    </p:spTree>
    <p:extLst>
      <p:ext uri="{BB962C8B-B14F-4D97-AF65-F5344CB8AC3E}">
        <p14:creationId xmlns:p14="http://schemas.microsoft.com/office/powerpoint/2010/main" val="872740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Atividade</a:t>
            </a:r>
            <a:endParaRPr lang="pt-BR" dirty="0"/>
          </a:p>
        </p:txBody>
      </p:sp>
      <p:sp>
        <p:nvSpPr>
          <p:cNvPr id="3" name="Espaço Reservado para Conteúdo 2"/>
          <p:cNvSpPr>
            <a:spLocks noGrp="1"/>
          </p:cNvSpPr>
          <p:nvPr>
            <p:ph idx="1"/>
          </p:nvPr>
        </p:nvSpPr>
        <p:spPr>
          <a:xfrm>
            <a:off x="838200" y="1825625"/>
            <a:ext cx="7404463" cy="4351338"/>
          </a:xfrm>
        </p:spPr>
        <p:txBody>
          <a:bodyPr/>
          <a:lstStyle/>
          <a:p>
            <a:r>
              <a:rPr lang="pt-BR" dirty="0" smtClean="0"/>
              <a:t>Faça um resumo no seu caderno sobre “Características da vida”.</a:t>
            </a:r>
          </a:p>
          <a:p>
            <a:r>
              <a:rPr lang="pt-BR" dirty="0" smtClean="0"/>
              <a:t>Leia o texto “A vida amorosa da Ameba” – página 23</a:t>
            </a:r>
          </a:p>
          <a:p>
            <a:pPr marL="0" indent="0">
              <a:buNone/>
            </a:pPr>
            <a:r>
              <a:rPr lang="pt-BR" dirty="0" smtClean="0"/>
              <a:t>Obs. O texto está também no próximo slide.</a:t>
            </a:r>
          </a:p>
          <a:p>
            <a:r>
              <a:rPr lang="pt-BR" dirty="0" smtClean="0"/>
              <a:t>Copia e responda as questões a e b referentes ao texto.</a:t>
            </a:r>
          </a:p>
          <a:p>
            <a:r>
              <a:rPr lang="pt-BR" dirty="0" smtClean="0"/>
              <a:t>Salvar em PDF para entregar na próxima aula.</a:t>
            </a:r>
            <a:endParaRPr lang="pt-BR" dirty="0"/>
          </a:p>
        </p:txBody>
      </p:sp>
      <p:sp>
        <p:nvSpPr>
          <p:cNvPr id="4" name="Retângulo 3"/>
          <p:cNvSpPr/>
          <p:nvPr/>
        </p:nvSpPr>
        <p:spPr>
          <a:xfrm>
            <a:off x="8399416" y="1690688"/>
            <a:ext cx="2782389" cy="3874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Nome</a:t>
            </a:r>
          </a:p>
          <a:p>
            <a:endParaRPr lang="pt-BR" dirty="0" smtClean="0"/>
          </a:p>
          <a:p>
            <a:r>
              <a:rPr lang="pt-BR" dirty="0" smtClean="0"/>
              <a:t>“A vida amorosa da Ameba”</a:t>
            </a:r>
          </a:p>
          <a:p>
            <a:endParaRPr lang="pt-BR" dirty="0" smtClean="0"/>
          </a:p>
          <a:p>
            <a:r>
              <a:rPr lang="pt-BR" dirty="0" smtClean="0"/>
              <a:t>Questão a) COPIAR</a:t>
            </a:r>
          </a:p>
          <a:p>
            <a:r>
              <a:rPr lang="pt-BR" dirty="0" smtClean="0"/>
              <a:t>Resposta</a:t>
            </a:r>
          </a:p>
          <a:p>
            <a:endParaRPr lang="pt-BR" dirty="0"/>
          </a:p>
          <a:p>
            <a:r>
              <a:rPr lang="pt-BR" dirty="0" smtClean="0"/>
              <a:t>Questão b) COPIAR</a:t>
            </a:r>
          </a:p>
          <a:p>
            <a:r>
              <a:rPr lang="pt-BR" dirty="0" smtClean="0"/>
              <a:t>Resposta</a:t>
            </a:r>
          </a:p>
        </p:txBody>
      </p:sp>
    </p:spTree>
    <p:extLst>
      <p:ext uri="{BB962C8B-B14F-4D97-AF65-F5344CB8AC3E}">
        <p14:creationId xmlns:p14="http://schemas.microsoft.com/office/powerpoint/2010/main" val="119526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379457"/>
          </a:xfrm>
        </p:spPr>
        <p:txBody>
          <a:bodyPr>
            <a:noAutofit/>
          </a:bodyPr>
          <a:lstStyle/>
          <a:p>
            <a:r>
              <a:rPr lang="pt-BR" sz="3600" b="1" dirty="0" smtClean="0"/>
              <a:t>Responda:</a:t>
            </a:r>
            <a:endParaRPr lang="pt-BR" sz="3600" b="1" dirty="0"/>
          </a:p>
        </p:txBody>
      </p:sp>
      <p:sp>
        <p:nvSpPr>
          <p:cNvPr id="3" name="Espaço Reservado para Conteúdo 2"/>
          <p:cNvSpPr>
            <a:spLocks noGrp="1"/>
          </p:cNvSpPr>
          <p:nvPr>
            <p:ph idx="1"/>
          </p:nvPr>
        </p:nvSpPr>
        <p:spPr>
          <a:xfrm>
            <a:off x="838200" y="875212"/>
            <a:ext cx="10515600" cy="5301752"/>
          </a:xfrm>
        </p:spPr>
        <p:txBody>
          <a:bodyPr>
            <a:normAutofit fontScale="85000" lnSpcReduction="10000"/>
          </a:bodyPr>
          <a:lstStyle/>
          <a:p>
            <a:pPr marL="0" indent="0">
              <a:buNone/>
            </a:pPr>
            <a:r>
              <a:rPr lang="pt-BR" b="1" dirty="0" smtClean="0"/>
              <a:t>“A </a:t>
            </a:r>
            <a:r>
              <a:rPr lang="pt-BR" b="1" dirty="0"/>
              <a:t>vida amorosa da ameba</a:t>
            </a:r>
            <a:r>
              <a:rPr lang="pt-BR" b="1" dirty="0" smtClean="0"/>
              <a:t>”</a:t>
            </a:r>
            <a:endParaRPr lang="pt-BR" dirty="0"/>
          </a:p>
          <a:p>
            <a:pPr marL="0" indent="0" algn="just">
              <a:buNone/>
            </a:pPr>
            <a:r>
              <a:rPr lang="pt-BR" dirty="0" smtClean="0"/>
              <a:t>       Ele </a:t>
            </a:r>
            <a:r>
              <a:rPr lang="pt-BR" dirty="0"/>
              <a:t>era biólogo e celibatário. E porque era celibatário não comemorava o Dia dos Namorados. Para ele era uma data como qualquer outra. Passava-a no laboratório, sentado ao microscópio. Era especialista em amebas. O biólogo, que nas horas vagas era escritor (alguma vazão tinha de dar às emoções), havia escrito um conto chamado “A Vida Amorosa da Ameba”. Era uma espécie de monólogo mantido pela criaturinha às vésperas de se reproduzir. “Eu me amo”, dizia a ameba, “eu me amo, quero entregar-me por completo a mim mesma”. (...) Ele achava esta fórmula perfeita. Porque ele também se amava; amava a si próprio e a mais ninguém. E, como não amava ninguém, não precisava se preocupar com coisas como o Dia dos Namorados. </a:t>
            </a:r>
          </a:p>
          <a:p>
            <a:pPr algn="just"/>
            <a:r>
              <a:rPr lang="pt-BR" dirty="0"/>
              <a:t>a) Qual o tipo de reprodução das amebas que justifica a expressão “eu me amo, quero entregar-me por completo a mim mesma</a:t>
            </a:r>
            <a:r>
              <a:rPr lang="pt-BR" dirty="0" smtClean="0"/>
              <a:t>?”</a:t>
            </a:r>
          </a:p>
          <a:p>
            <a:pPr algn="just"/>
            <a:r>
              <a:rPr lang="pt-BR" dirty="0" smtClean="0"/>
              <a:t>b) Considerando que o biólogo “também se amava; amava a si próprio e a mais ninguém”, poderia, por meios próprios e naturais, empregar para si mesmo a “fórmula perfeita” adotada pela ameba para a sua reprodução? Justifique.</a:t>
            </a:r>
            <a:endParaRPr lang="pt-BR" dirty="0"/>
          </a:p>
          <a:p>
            <a:endParaRPr lang="pt-BR" dirty="0"/>
          </a:p>
        </p:txBody>
      </p:sp>
    </p:spTree>
    <p:extLst>
      <p:ext uri="{BB962C8B-B14F-4D97-AF65-F5344CB8AC3E}">
        <p14:creationId xmlns:p14="http://schemas.microsoft.com/office/powerpoint/2010/main" val="1494413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ilustrar...</a:t>
            </a:r>
            <a:endParaRPr lang="pt-BR" dirty="0"/>
          </a:p>
        </p:txBody>
      </p:sp>
      <p:sp>
        <p:nvSpPr>
          <p:cNvPr id="3" name="Espaço Reservado para Conteúdo 2"/>
          <p:cNvSpPr>
            <a:spLocks noGrp="1"/>
          </p:cNvSpPr>
          <p:nvPr>
            <p:ph idx="1"/>
          </p:nvPr>
        </p:nvSpPr>
        <p:spPr/>
        <p:txBody>
          <a:bodyPr/>
          <a:lstStyle/>
          <a:p>
            <a:r>
              <a:rPr lang="pt-BR" dirty="0" err="1"/>
              <a:t>Bio</a:t>
            </a:r>
            <a:r>
              <a:rPr lang="pt-BR" dirty="0"/>
              <a:t> é vida - A diversidade de seres vivos (Vídeo UNICAMP)</a:t>
            </a:r>
          </a:p>
          <a:p>
            <a:pPr marL="0" indent="0">
              <a:buNone/>
            </a:pPr>
            <a:r>
              <a:rPr lang="pt-BR" dirty="0">
                <a:hlinkClick r:id="rId2"/>
              </a:rPr>
              <a:t>https://</a:t>
            </a:r>
            <a:r>
              <a:rPr lang="pt-BR" dirty="0" smtClean="0">
                <a:hlinkClick r:id="rId2"/>
              </a:rPr>
              <a:t>www.youtube.com/watch?v=mr45_Yu2xos</a:t>
            </a:r>
            <a:endParaRPr lang="pt-BR" dirty="0" smtClean="0"/>
          </a:p>
          <a:p>
            <a:pPr marL="0" indent="0">
              <a:buNone/>
            </a:pPr>
            <a:endParaRPr lang="pt-BR" dirty="0"/>
          </a:p>
        </p:txBody>
      </p:sp>
    </p:spTree>
    <p:extLst>
      <p:ext uri="{BB962C8B-B14F-4D97-AF65-F5344CB8AC3E}">
        <p14:creationId xmlns:p14="http://schemas.microsoft.com/office/powerpoint/2010/main" val="2681055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08817"/>
            <a:ext cx="10515600" cy="875846"/>
          </a:xfrm>
        </p:spPr>
        <p:txBody>
          <a:bodyPr/>
          <a:lstStyle/>
          <a:p>
            <a:pPr algn="ctr"/>
            <a:r>
              <a:rPr lang="pt-BR" b="1" dirty="0"/>
              <a:t>Características dos seres vivos</a:t>
            </a:r>
            <a:endParaRPr lang="pt-BR" dirty="0"/>
          </a:p>
        </p:txBody>
      </p:sp>
      <p:sp>
        <p:nvSpPr>
          <p:cNvPr id="3" name="Espaço Reservado para Conteúdo 2"/>
          <p:cNvSpPr>
            <a:spLocks noGrp="1"/>
          </p:cNvSpPr>
          <p:nvPr>
            <p:ph idx="1"/>
          </p:nvPr>
        </p:nvSpPr>
        <p:spPr>
          <a:xfrm>
            <a:off x="838200" y="1384663"/>
            <a:ext cx="6466113" cy="4792300"/>
          </a:xfrm>
        </p:spPr>
        <p:txBody>
          <a:bodyPr/>
          <a:lstStyle/>
          <a:p>
            <a:pPr algn="just" fontAlgn="base"/>
            <a:r>
              <a:rPr lang="pt-BR" dirty="0"/>
              <a:t>Os seres vivos apresentam características gerais que permitem diferenciá-los dos seres não vivos.</a:t>
            </a:r>
          </a:p>
          <a:p>
            <a:pPr algn="just" fontAlgn="base"/>
            <a:r>
              <a:rPr lang="pt-BR" dirty="0"/>
              <a:t>Costumamos ouvir que os seres vivos nascem, crescem, reproduzem e morrem. </a:t>
            </a:r>
            <a:endParaRPr lang="pt-BR" dirty="0" smtClean="0"/>
          </a:p>
          <a:p>
            <a:pPr algn="just" fontAlgn="base"/>
            <a:r>
              <a:rPr lang="pt-BR" dirty="0" smtClean="0"/>
              <a:t>Entretanto</a:t>
            </a:r>
            <a:r>
              <a:rPr lang="pt-BR" dirty="0"/>
              <a:t>, existem características ou funções fundamentais que em conjunto podem definir aquilo que chamamos de vida.</a:t>
            </a:r>
          </a:p>
          <a:p>
            <a:pPr marL="0" indent="0">
              <a:buNone/>
            </a:pPr>
            <a:endParaRPr lang="pt-BR" dirty="0"/>
          </a:p>
        </p:txBody>
      </p:sp>
      <p:pic>
        <p:nvPicPr>
          <p:cNvPr id="4" name="Imagem 3"/>
          <p:cNvPicPr>
            <a:picLocks noChangeAspect="1"/>
          </p:cNvPicPr>
          <p:nvPr/>
        </p:nvPicPr>
        <p:blipFill rotWithShape="1">
          <a:blip r:embed="rId2"/>
          <a:srcRect l="10178" t="16177" r="10942" b="5615"/>
          <a:stretch/>
        </p:blipFill>
        <p:spPr>
          <a:xfrm>
            <a:off x="7602582" y="1240972"/>
            <a:ext cx="4049487" cy="4428309"/>
          </a:xfrm>
          <a:prstGeom prst="rect">
            <a:avLst/>
          </a:prstGeom>
        </p:spPr>
      </p:pic>
    </p:spTree>
    <p:extLst>
      <p:ext uri="{BB962C8B-B14F-4D97-AF65-F5344CB8AC3E}">
        <p14:creationId xmlns:p14="http://schemas.microsoft.com/office/powerpoint/2010/main" val="2521657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058726"/>
          </a:xfrm>
        </p:spPr>
        <p:txBody>
          <a:bodyPr>
            <a:noAutofit/>
          </a:bodyPr>
          <a:lstStyle/>
          <a:p>
            <a:pPr algn="ctr"/>
            <a:r>
              <a:rPr lang="pt-BR" b="1" dirty="0" smtClean="0"/>
              <a:t/>
            </a:r>
            <a:br>
              <a:rPr lang="pt-BR" b="1" dirty="0" smtClean="0"/>
            </a:br>
            <a:r>
              <a:rPr lang="pt-BR" b="1" dirty="0" smtClean="0"/>
              <a:t>Composição </a:t>
            </a:r>
            <a:r>
              <a:rPr lang="pt-BR" b="1" dirty="0"/>
              <a:t>química</a:t>
            </a:r>
            <a:br>
              <a:rPr lang="pt-BR" b="1" dirty="0"/>
            </a:br>
            <a:endParaRPr lang="pt-BR" b="1" dirty="0"/>
          </a:p>
        </p:txBody>
      </p:sp>
      <p:sp>
        <p:nvSpPr>
          <p:cNvPr id="3" name="Espaço Reservado para Conteúdo 2"/>
          <p:cNvSpPr>
            <a:spLocks noGrp="1"/>
          </p:cNvSpPr>
          <p:nvPr>
            <p:ph idx="1"/>
          </p:nvPr>
        </p:nvSpPr>
        <p:spPr>
          <a:xfrm>
            <a:off x="838200" y="1423851"/>
            <a:ext cx="6073140" cy="4753112"/>
          </a:xfrm>
        </p:spPr>
        <p:txBody>
          <a:bodyPr/>
          <a:lstStyle/>
          <a:p>
            <a:pPr algn="just"/>
            <a:r>
              <a:rPr lang="pt-BR" dirty="0"/>
              <a:t>Todos os organismos vivos apresentam determinados </a:t>
            </a:r>
            <a:r>
              <a:rPr lang="pt-BR" dirty="0" smtClean="0"/>
              <a:t>tipos de</a:t>
            </a:r>
            <a:r>
              <a:rPr lang="pt-BR" dirty="0"/>
              <a:t> elementos químicos. </a:t>
            </a:r>
            <a:endParaRPr lang="pt-BR" dirty="0" smtClean="0"/>
          </a:p>
          <a:p>
            <a:pPr algn="just"/>
            <a:r>
              <a:rPr lang="pt-BR" dirty="0" smtClean="0"/>
              <a:t>São </a:t>
            </a:r>
            <a:r>
              <a:rPr lang="pt-BR" dirty="0"/>
              <a:t>eles: </a:t>
            </a:r>
            <a:r>
              <a:rPr lang="pt-BR" b="1" dirty="0"/>
              <a:t>carbono, hidrogênio, oxigênio e nitrogênio</a:t>
            </a:r>
            <a:r>
              <a:rPr lang="pt-BR" dirty="0"/>
              <a:t>. </a:t>
            </a:r>
            <a:endParaRPr lang="pt-BR" dirty="0" smtClean="0"/>
          </a:p>
          <a:p>
            <a:pPr algn="just"/>
            <a:r>
              <a:rPr lang="pt-BR" dirty="0" smtClean="0"/>
              <a:t>Além </a:t>
            </a:r>
            <a:r>
              <a:rPr lang="pt-BR" dirty="0"/>
              <a:t>desses elementos, também encontramos </a:t>
            </a:r>
            <a:r>
              <a:rPr lang="pt-BR" b="1" dirty="0"/>
              <a:t>fósforo e enxofre</a:t>
            </a:r>
            <a:r>
              <a:rPr lang="pt-BR" dirty="0"/>
              <a:t>, mas </a:t>
            </a:r>
            <a:r>
              <a:rPr lang="pt-BR" dirty="0" smtClean="0"/>
              <a:t>em </a:t>
            </a:r>
            <a:r>
              <a:rPr lang="pt-BR" dirty="0"/>
              <a:t>menor quantidade.</a:t>
            </a:r>
          </a:p>
        </p:txBody>
      </p:sp>
      <p:pic>
        <p:nvPicPr>
          <p:cNvPr id="5" name="Imagem 4"/>
          <p:cNvPicPr>
            <a:picLocks noChangeAspect="1"/>
          </p:cNvPicPr>
          <p:nvPr/>
        </p:nvPicPr>
        <p:blipFill rotWithShape="1">
          <a:blip r:embed="rId2"/>
          <a:srcRect l="42905" t="33524" r="1381" b="20951"/>
          <a:stretch/>
        </p:blipFill>
        <p:spPr>
          <a:xfrm>
            <a:off x="6911339" y="1574073"/>
            <a:ext cx="5094516" cy="3925389"/>
          </a:xfrm>
          <a:prstGeom prst="rect">
            <a:avLst/>
          </a:prstGeom>
        </p:spPr>
      </p:pic>
    </p:spTree>
    <p:extLst>
      <p:ext uri="{BB962C8B-B14F-4D97-AF65-F5344CB8AC3E}">
        <p14:creationId xmlns:p14="http://schemas.microsoft.com/office/powerpoint/2010/main" val="20556855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Organização celular</a:t>
            </a:r>
            <a:endParaRPr lang="pt-BR" b="1" dirty="0"/>
          </a:p>
        </p:txBody>
      </p:sp>
      <p:sp>
        <p:nvSpPr>
          <p:cNvPr id="3" name="Espaço Reservado para Conteúdo 2"/>
          <p:cNvSpPr>
            <a:spLocks noGrp="1"/>
          </p:cNvSpPr>
          <p:nvPr>
            <p:ph idx="1"/>
          </p:nvPr>
        </p:nvSpPr>
        <p:spPr>
          <a:xfrm>
            <a:off x="838200" y="1423851"/>
            <a:ext cx="10515600" cy="4753112"/>
          </a:xfrm>
        </p:spPr>
        <p:txBody>
          <a:bodyPr/>
          <a:lstStyle/>
          <a:p>
            <a:pPr algn="just"/>
            <a:r>
              <a:rPr lang="pt-BR" dirty="0"/>
              <a:t>As células são as unidades funcionais e estruturais dos seres vivos, estando presentes em todos os organismos vivos, com exceção dos vírus. </a:t>
            </a:r>
            <a:endParaRPr lang="pt-BR" dirty="0" smtClean="0"/>
          </a:p>
          <a:p>
            <a:pPr algn="just"/>
            <a:r>
              <a:rPr lang="pt-BR" dirty="0" smtClean="0"/>
              <a:t>De </a:t>
            </a:r>
            <a:r>
              <a:rPr lang="pt-BR" dirty="0"/>
              <a:t>uma maneira simplificada, podemos dizer que as células apresentam</a:t>
            </a:r>
            <a:r>
              <a:rPr lang="pt-BR" b="1" dirty="0"/>
              <a:t> membrana plasmática, citoplasma e material genético.</a:t>
            </a:r>
            <a:r>
              <a:rPr lang="pt-BR" dirty="0"/>
              <a:t> </a:t>
            </a:r>
            <a:endParaRPr lang="pt-BR" dirty="0" smtClean="0"/>
          </a:p>
        </p:txBody>
      </p:sp>
      <p:pic>
        <p:nvPicPr>
          <p:cNvPr id="5" name="Imagem 4"/>
          <p:cNvPicPr>
            <a:picLocks noChangeAspect="1"/>
          </p:cNvPicPr>
          <p:nvPr/>
        </p:nvPicPr>
        <p:blipFill>
          <a:blip r:embed="rId2"/>
          <a:stretch>
            <a:fillRect/>
          </a:stretch>
        </p:blipFill>
        <p:spPr>
          <a:xfrm>
            <a:off x="2908663" y="3703545"/>
            <a:ext cx="6374674" cy="2905126"/>
          </a:xfrm>
          <a:prstGeom prst="rect">
            <a:avLst/>
          </a:prstGeom>
        </p:spPr>
      </p:pic>
    </p:spTree>
    <p:extLst>
      <p:ext uri="{BB962C8B-B14F-4D97-AF65-F5344CB8AC3E}">
        <p14:creationId xmlns:p14="http://schemas.microsoft.com/office/powerpoint/2010/main" val="2621736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72886" y="649967"/>
            <a:ext cx="10515600" cy="5372009"/>
          </a:xfrm>
        </p:spPr>
        <p:txBody>
          <a:bodyPr/>
          <a:lstStyle/>
          <a:p>
            <a:pPr algn="just"/>
            <a:r>
              <a:rPr lang="pt-BR" dirty="0"/>
              <a:t>Esse material genético pode estar disperso no citoplasma (</a:t>
            </a:r>
            <a:r>
              <a:rPr lang="pt-BR" b="1" dirty="0"/>
              <a:t>células procariontes</a:t>
            </a:r>
            <a:r>
              <a:rPr lang="pt-BR" dirty="0"/>
              <a:t>) ou ser delimitado por uma membrana (</a:t>
            </a:r>
            <a:r>
              <a:rPr lang="pt-BR" b="1" dirty="0"/>
              <a:t>célula eucariótica</a:t>
            </a:r>
            <a:r>
              <a:rPr lang="pt-BR" dirty="0"/>
              <a:t>). </a:t>
            </a:r>
          </a:p>
          <a:p>
            <a:pPr marL="0" indent="0">
              <a:buNone/>
            </a:pPr>
            <a:endParaRPr lang="pt-BR" dirty="0"/>
          </a:p>
        </p:txBody>
      </p:sp>
      <p:pic>
        <p:nvPicPr>
          <p:cNvPr id="4" name="Imagem 3"/>
          <p:cNvPicPr>
            <a:picLocks noChangeAspect="1"/>
          </p:cNvPicPr>
          <p:nvPr/>
        </p:nvPicPr>
        <p:blipFill rotWithShape="1">
          <a:blip r:embed="rId2"/>
          <a:srcRect t="14297"/>
          <a:stretch/>
        </p:blipFill>
        <p:spPr>
          <a:xfrm>
            <a:off x="3171008" y="1695627"/>
            <a:ext cx="7004957" cy="4326349"/>
          </a:xfrm>
          <a:prstGeom prst="rect">
            <a:avLst/>
          </a:prstGeom>
        </p:spPr>
      </p:pic>
    </p:spTree>
    <p:extLst>
      <p:ext uri="{BB962C8B-B14F-4D97-AF65-F5344CB8AC3E}">
        <p14:creationId xmlns:p14="http://schemas.microsoft.com/office/powerpoint/2010/main" val="3880993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759823" y="715282"/>
            <a:ext cx="10515600" cy="4351338"/>
          </a:xfrm>
        </p:spPr>
        <p:txBody>
          <a:bodyPr/>
          <a:lstStyle/>
          <a:p>
            <a:pPr algn="just"/>
            <a:r>
              <a:rPr lang="pt-BR" dirty="0"/>
              <a:t>Os organismos formados por apenas uma célula são chamados de unicelulares, e aqueles formados por várias células são chamados de multicelulares.</a:t>
            </a:r>
          </a:p>
          <a:p>
            <a:endParaRPr lang="pt-BR" dirty="0"/>
          </a:p>
        </p:txBody>
      </p:sp>
      <p:pic>
        <p:nvPicPr>
          <p:cNvPr id="4" name="Imagem 3"/>
          <p:cNvPicPr>
            <a:picLocks noChangeAspect="1"/>
          </p:cNvPicPr>
          <p:nvPr/>
        </p:nvPicPr>
        <p:blipFill>
          <a:blip r:embed="rId2"/>
          <a:stretch>
            <a:fillRect/>
          </a:stretch>
        </p:blipFill>
        <p:spPr>
          <a:xfrm>
            <a:off x="1626460" y="2017970"/>
            <a:ext cx="3761831" cy="3787078"/>
          </a:xfrm>
          <a:prstGeom prst="rect">
            <a:avLst/>
          </a:prstGeom>
        </p:spPr>
      </p:pic>
      <p:sp>
        <p:nvSpPr>
          <p:cNvPr id="5" name="Retângulo 4"/>
          <p:cNvSpPr/>
          <p:nvPr/>
        </p:nvSpPr>
        <p:spPr>
          <a:xfrm>
            <a:off x="1626460" y="5805048"/>
            <a:ext cx="3761831" cy="679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Organismo unicelular</a:t>
            </a:r>
          </a:p>
          <a:p>
            <a:pPr algn="ctr"/>
            <a:r>
              <a:rPr lang="pt-BR" b="1" i="1" dirty="0" err="1" smtClean="0">
                <a:solidFill>
                  <a:schemeClr val="tx1"/>
                </a:solidFill>
              </a:rPr>
              <a:t>Paramecium</a:t>
            </a:r>
            <a:r>
              <a:rPr lang="pt-BR" b="1" i="1" dirty="0" smtClean="0">
                <a:solidFill>
                  <a:schemeClr val="tx1"/>
                </a:solidFill>
              </a:rPr>
              <a:t> </a:t>
            </a:r>
            <a:r>
              <a:rPr lang="pt-BR" b="1" i="1" dirty="0" err="1" smtClean="0">
                <a:solidFill>
                  <a:schemeClr val="tx1"/>
                </a:solidFill>
              </a:rPr>
              <a:t>sp</a:t>
            </a:r>
            <a:endParaRPr lang="pt-BR" b="1" i="1" dirty="0">
              <a:solidFill>
                <a:schemeClr val="tx1"/>
              </a:solidFill>
            </a:endParaRPr>
          </a:p>
        </p:txBody>
      </p:sp>
      <p:pic>
        <p:nvPicPr>
          <p:cNvPr id="6" name="Imagem 5"/>
          <p:cNvPicPr>
            <a:picLocks noChangeAspect="1"/>
          </p:cNvPicPr>
          <p:nvPr/>
        </p:nvPicPr>
        <p:blipFill>
          <a:blip r:embed="rId3"/>
          <a:stretch>
            <a:fillRect/>
          </a:stretch>
        </p:blipFill>
        <p:spPr>
          <a:xfrm>
            <a:off x="7001690" y="2012410"/>
            <a:ext cx="3620589" cy="3781270"/>
          </a:xfrm>
          <a:prstGeom prst="rect">
            <a:avLst/>
          </a:prstGeom>
        </p:spPr>
      </p:pic>
      <p:sp>
        <p:nvSpPr>
          <p:cNvPr id="7" name="Retângulo 6"/>
          <p:cNvSpPr/>
          <p:nvPr/>
        </p:nvSpPr>
        <p:spPr>
          <a:xfrm>
            <a:off x="7001690" y="5805048"/>
            <a:ext cx="3620589" cy="679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smtClean="0">
                <a:solidFill>
                  <a:schemeClr val="tx1"/>
                </a:solidFill>
              </a:rPr>
              <a:t>Organismos multicelulares</a:t>
            </a:r>
            <a:endParaRPr lang="pt-BR" b="1" dirty="0">
              <a:solidFill>
                <a:schemeClr val="tx1"/>
              </a:solidFill>
            </a:endParaRPr>
          </a:p>
        </p:txBody>
      </p:sp>
    </p:spTree>
    <p:extLst>
      <p:ext uri="{BB962C8B-B14F-4D97-AF65-F5344CB8AC3E}">
        <p14:creationId xmlns:p14="http://schemas.microsoft.com/office/powerpoint/2010/main" val="2526327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Material genético</a:t>
            </a:r>
            <a:r>
              <a:rPr lang="pt-BR" dirty="0"/>
              <a:t/>
            </a:r>
            <a:br>
              <a:rPr lang="pt-BR" dirty="0"/>
            </a:br>
            <a:endParaRPr lang="pt-BR" dirty="0"/>
          </a:p>
        </p:txBody>
      </p:sp>
      <p:sp>
        <p:nvSpPr>
          <p:cNvPr id="3" name="Espaço Reservado para Conteúdo 2"/>
          <p:cNvSpPr>
            <a:spLocks noGrp="1"/>
          </p:cNvSpPr>
          <p:nvPr>
            <p:ph idx="1"/>
          </p:nvPr>
        </p:nvSpPr>
        <p:spPr>
          <a:xfrm>
            <a:off x="838201" y="1027906"/>
            <a:ext cx="10515599" cy="5066620"/>
          </a:xfrm>
        </p:spPr>
        <p:txBody>
          <a:bodyPr>
            <a:normAutofit/>
          </a:bodyPr>
          <a:lstStyle/>
          <a:p>
            <a:pPr algn="just"/>
            <a:r>
              <a:rPr lang="pt-BR" dirty="0"/>
              <a:t>Todos os seres vivos apresentam material genético, o qual é responsável por transmitir as características de um ser vivo para a próxima geração (hereditariedade) e controlar as atividades que serão realizadas pela célula. </a:t>
            </a:r>
            <a:endParaRPr lang="pt-BR" dirty="0" smtClean="0"/>
          </a:p>
          <a:p>
            <a:pPr algn="just"/>
            <a:r>
              <a:rPr lang="pt-BR" dirty="0" smtClean="0"/>
              <a:t>O </a:t>
            </a:r>
            <a:r>
              <a:rPr lang="pt-BR" dirty="0"/>
              <a:t>material genético é formado por um ou dois </a:t>
            </a:r>
            <a:r>
              <a:rPr lang="pt-BR" dirty="0" smtClean="0"/>
              <a:t>tipos de</a:t>
            </a:r>
            <a:r>
              <a:rPr lang="pt-BR" dirty="0"/>
              <a:t> </a:t>
            </a:r>
            <a:r>
              <a:rPr lang="pt-BR" dirty="0" smtClean="0"/>
              <a:t>ácidos nucleicos</a:t>
            </a:r>
            <a:r>
              <a:rPr lang="pt-BR" dirty="0"/>
              <a:t> </a:t>
            </a:r>
            <a:r>
              <a:rPr lang="pt-BR" dirty="0" smtClean="0"/>
              <a:t>(DNA e RNA).</a:t>
            </a:r>
          </a:p>
          <a:p>
            <a:pPr marL="0" indent="0" algn="just">
              <a:buNone/>
            </a:pPr>
            <a:r>
              <a:rPr lang="pt-BR" dirty="0" smtClean="0"/>
              <a:t>     </a:t>
            </a:r>
            <a:endParaRPr lang="pt-BR" dirty="0"/>
          </a:p>
        </p:txBody>
      </p:sp>
      <p:pic>
        <p:nvPicPr>
          <p:cNvPr id="4" name="Imagem 3"/>
          <p:cNvPicPr>
            <a:picLocks noChangeAspect="1"/>
          </p:cNvPicPr>
          <p:nvPr/>
        </p:nvPicPr>
        <p:blipFill>
          <a:blip r:embed="rId2"/>
          <a:stretch>
            <a:fillRect/>
          </a:stretch>
        </p:blipFill>
        <p:spPr>
          <a:xfrm>
            <a:off x="5214257" y="3326944"/>
            <a:ext cx="2677885" cy="3070897"/>
          </a:xfrm>
          <a:prstGeom prst="rect">
            <a:avLst/>
          </a:prstGeom>
        </p:spPr>
      </p:pic>
      <p:pic>
        <p:nvPicPr>
          <p:cNvPr id="5" name="Imagem 4"/>
          <p:cNvPicPr>
            <a:picLocks noChangeAspect="1"/>
          </p:cNvPicPr>
          <p:nvPr/>
        </p:nvPicPr>
        <p:blipFill>
          <a:blip r:embed="rId3"/>
          <a:stretch>
            <a:fillRect/>
          </a:stretch>
        </p:blipFill>
        <p:spPr>
          <a:xfrm>
            <a:off x="8387442" y="3374240"/>
            <a:ext cx="2471057" cy="3023602"/>
          </a:xfrm>
          <a:prstGeom prst="rect">
            <a:avLst/>
          </a:prstGeom>
        </p:spPr>
      </p:pic>
      <p:sp>
        <p:nvSpPr>
          <p:cNvPr id="7" name="Seta para a Direita 6"/>
          <p:cNvSpPr/>
          <p:nvPr/>
        </p:nvSpPr>
        <p:spPr>
          <a:xfrm>
            <a:off x="1439092" y="4110407"/>
            <a:ext cx="3174275" cy="1423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smtClean="0">
                <a:solidFill>
                  <a:schemeClr val="tx1"/>
                </a:solidFill>
              </a:rPr>
              <a:t>Ácidos nucleicos</a:t>
            </a:r>
            <a:endParaRPr lang="pt-BR" sz="2800" b="1" dirty="0">
              <a:solidFill>
                <a:schemeClr val="tx1"/>
              </a:solidFill>
            </a:endParaRPr>
          </a:p>
        </p:txBody>
      </p:sp>
    </p:spTree>
    <p:extLst>
      <p:ext uri="{BB962C8B-B14F-4D97-AF65-F5344CB8AC3E}">
        <p14:creationId xmlns:p14="http://schemas.microsoft.com/office/powerpoint/2010/main" val="3530309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Metabolismo</a:t>
            </a:r>
            <a:r>
              <a:rPr lang="pt-BR" dirty="0"/>
              <a:t/>
            </a:r>
            <a:br>
              <a:rPr lang="pt-BR" dirty="0"/>
            </a:br>
            <a:endParaRPr lang="pt-BR" dirty="0"/>
          </a:p>
        </p:txBody>
      </p:sp>
      <p:sp>
        <p:nvSpPr>
          <p:cNvPr id="3" name="Espaço Reservado para Conteúdo 2"/>
          <p:cNvSpPr>
            <a:spLocks noGrp="1"/>
          </p:cNvSpPr>
          <p:nvPr>
            <p:ph idx="1"/>
          </p:nvPr>
        </p:nvSpPr>
        <p:spPr>
          <a:xfrm>
            <a:off x="838200" y="1201783"/>
            <a:ext cx="10515600" cy="4975180"/>
          </a:xfrm>
        </p:spPr>
        <p:txBody>
          <a:bodyPr/>
          <a:lstStyle/>
          <a:p>
            <a:pPr algn="just"/>
            <a:r>
              <a:rPr lang="pt-BR" dirty="0"/>
              <a:t>Os seres vivos apresentam no interior de seu corpo reações químicas, as quais são necessárias para as mais variadas atividades, como a obtenção de energia. </a:t>
            </a:r>
            <a:endParaRPr lang="pt-BR" dirty="0" smtClean="0"/>
          </a:p>
          <a:p>
            <a:pPr algn="just"/>
            <a:r>
              <a:rPr lang="pt-BR" dirty="0" smtClean="0"/>
              <a:t>Ao </a:t>
            </a:r>
            <a:r>
              <a:rPr lang="pt-BR" dirty="0"/>
              <a:t>conjunto dessas reações químicas dá-se o nome de </a:t>
            </a:r>
            <a:r>
              <a:rPr lang="pt-BR" b="1" dirty="0"/>
              <a:t>metabolismo.</a:t>
            </a:r>
            <a:r>
              <a:rPr lang="pt-BR" dirty="0"/>
              <a:t> </a:t>
            </a:r>
            <a:endParaRPr lang="pt-BR" dirty="0" smtClean="0"/>
          </a:p>
          <a:p>
            <a:pPr algn="just"/>
            <a:r>
              <a:rPr lang="pt-BR" dirty="0" smtClean="0"/>
              <a:t>Existem </a:t>
            </a:r>
            <a:r>
              <a:rPr lang="pt-BR" dirty="0"/>
              <a:t>reações que estão relacionadas com a síntese ou construção de moléculas, sendo esses processos chamados de </a:t>
            </a:r>
            <a:r>
              <a:rPr lang="pt-BR" b="1" dirty="0"/>
              <a:t>anabolismo</a:t>
            </a:r>
            <a:r>
              <a:rPr lang="pt-BR" dirty="0"/>
              <a:t>. </a:t>
            </a:r>
            <a:endParaRPr lang="pt-BR" dirty="0" smtClean="0"/>
          </a:p>
          <a:p>
            <a:pPr algn="just"/>
            <a:r>
              <a:rPr lang="pt-BR" dirty="0" smtClean="0"/>
              <a:t>Existe </a:t>
            </a:r>
            <a:r>
              <a:rPr lang="pt-BR" dirty="0"/>
              <a:t>ainda o </a:t>
            </a:r>
            <a:r>
              <a:rPr lang="pt-BR" b="1" dirty="0"/>
              <a:t>catabolismo,</a:t>
            </a:r>
            <a:r>
              <a:rPr lang="pt-BR" dirty="0"/>
              <a:t> que consiste na destruição de partículas para a liberação de substâncias mais simples</a:t>
            </a:r>
            <a:r>
              <a:rPr lang="pt-BR" dirty="0" smtClean="0"/>
              <a:t>.</a:t>
            </a:r>
          </a:p>
          <a:p>
            <a:pPr algn="just"/>
            <a:r>
              <a:rPr lang="pt-BR" dirty="0"/>
              <a:t>É importante salientar que os vírus não apresentam seu próprio metabolismo e, por isso, devem parasitar uma célula para que possam reproduzir-se.</a:t>
            </a:r>
          </a:p>
        </p:txBody>
      </p:sp>
    </p:spTree>
    <p:extLst>
      <p:ext uri="{BB962C8B-B14F-4D97-AF65-F5344CB8AC3E}">
        <p14:creationId xmlns:p14="http://schemas.microsoft.com/office/powerpoint/2010/main" val="1529031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985554" y="561703"/>
            <a:ext cx="8203473" cy="5602197"/>
          </a:xfrm>
          <a:prstGeom prst="rect">
            <a:avLst/>
          </a:prstGeom>
        </p:spPr>
      </p:pic>
    </p:spTree>
    <p:extLst>
      <p:ext uri="{BB962C8B-B14F-4D97-AF65-F5344CB8AC3E}">
        <p14:creationId xmlns:p14="http://schemas.microsoft.com/office/powerpoint/2010/main" val="417848325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24045C23B35D48ABBFB4754B07FEB1" ma:contentTypeVersion="2" ma:contentTypeDescription="Create a new document." ma:contentTypeScope="" ma:versionID="fe5e04745d130995d0de7623bf0a8f3b">
  <xsd:schema xmlns:xsd="http://www.w3.org/2001/XMLSchema" xmlns:xs="http://www.w3.org/2001/XMLSchema" xmlns:p="http://schemas.microsoft.com/office/2006/metadata/properties" xmlns:ns2="f86d911b-265d-42e4-9bbc-bde4ef259eed" targetNamespace="http://schemas.microsoft.com/office/2006/metadata/properties" ma:root="true" ma:fieldsID="f37c81a443e3404cfd2338ff2675639e" ns2:_="">
    <xsd:import namespace="f86d911b-265d-42e4-9bbc-bde4ef259ee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6d911b-265d-42e4-9bbc-bde4ef259e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766C57-6B80-412D-A70C-C9919301CA94}"/>
</file>

<file path=customXml/itemProps2.xml><?xml version="1.0" encoding="utf-8"?>
<ds:datastoreItem xmlns:ds="http://schemas.openxmlformats.org/officeDocument/2006/customXml" ds:itemID="{123578F6-E9A2-444F-A70D-55A64C796B18}"/>
</file>

<file path=customXml/itemProps3.xml><?xml version="1.0" encoding="utf-8"?>
<ds:datastoreItem xmlns:ds="http://schemas.openxmlformats.org/officeDocument/2006/customXml" ds:itemID="{9EFD4241-CF34-4ACB-A40B-59CB7BA136DA}"/>
</file>

<file path=docProps/app.xml><?xml version="1.0" encoding="utf-8"?>
<Properties xmlns="http://schemas.openxmlformats.org/officeDocument/2006/extended-properties" xmlns:vt="http://schemas.openxmlformats.org/officeDocument/2006/docPropsVTypes">
  <TotalTime>238</TotalTime>
  <Words>685</Words>
  <Application>Microsoft Office PowerPoint</Application>
  <PresentationFormat>Widescreen</PresentationFormat>
  <Paragraphs>76</Paragraphs>
  <Slides>19</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19</vt:i4>
      </vt:variant>
    </vt:vector>
  </HeadingPairs>
  <TitlesOfParts>
    <vt:vector size="23" baseType="lpstr">
      <vt:lpstr>Arial</vt:lpstr>
      <vt:lpstr>Calibri</vt:lpstr>
      <vt:lpstr>Calibri Light</vt:lpstr>
      <vt:lpstr>Tema do Office</vt:lpstr>
      <vt:lpstr>Características da Vida</vt:lpstr>
      <vt:lpstr>Características dos seres vivos</vt:lpstr>
      <vt:lpstr> Composição química </vt:lpstr>
      <vt:lpstr>Organização celular</vt:lpstr>
      <vt:lpstr>Apresentação do PowerPoint</vt:lpstr>
      <vt:lpstr>Apresentação do PowerPoint</vt:lpstr>
      <vt:lpstr>Material genético </vt:lpstr>
      <vt:lpstr>Metabolismo </vt:lpstr>
      <vt:lpstr>Apresentação do PowerPoint</vt:lpstr>
      <vt:lpstr>Exemplo de catabolismo e anabolismo</vt:lpstr>
      <vt:lpstr>Nutrição e Energia </vt:lpstr>
      <vt:lpstr>Apresentação do PowerPoint</vt:lpstr>
      <vt:lpstr> Reprodução </vt:lpstr>
      <vt:lpstr>Apresentação do PowerPoint</vt:lpstr>
      <vt:lpstr>Capacidade de responder a estímulos </vt:lpstr>
      <vt:lpstr>Evolução </vt:lpstr>
      <vt:lpstr>Atividade</vt:lpstr>
      <vt:lpstr>Responda:</vt:lpstr>
      <vt:lpstr>Para ilustrar...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Características dos Seres Vivos</dc:title>
  <dc:creator>Usuário do Windows</dc:creator>
  <cp:lastModifiedBy>Usuário do Windows</cp:lastModifiedBy>
  <cp:revision>30</cp:revision>
  <dcterms:created xsi:type="dcterms:W3CDTF">2021-03-09T21:36:33Z</dcterms:created>
  <dcterms:modified xsi:type="dcterms:W3CDTF">2021-03-17T11:14:50Z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0x0101002A24045C23B35D48ABBFB4754B07FEB1</vt:lpwstr>
  </property>
</Properties>
</file>